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8" r:id="rId9"/>
    <p:sldId id="270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994042F-97C5-4117-B339-7CF2DD8B36B2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3A3BA0-C90D-445E-83B3-5659FC45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D535-B900-4113-927A-70EC58185075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C64D-99E2-4CFA-86B6-F3FFF2AF7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D13C1-C9DD-467B-A920-1F4649CB4135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4F61A-0B6D-48B4-90FD-F7CF3BDAC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A6A9B-F834-4440-9006-EB0AD8AB0B2E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1CF9-6368-4CF4-8978-A7E094EB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17F4B-6CBB-40A5-A05B-B7B839FFC002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87CC0-677F-459B-842F-C3CA43FE6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4822-4B4E-46B6-8DF0-F69DAED3ABB6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A46ED-2503-467A-933E-B26E88E00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6F8C-ED4B-41E6-99E4-393DFA679432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B23E44B-2E20-4943-BCDD-75B18260B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D312-5F30-43B9-8737-B46C1A0CE4B7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38653-FA0E-41A8-B04C-0634065E1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6C09-5BC5-48F9-84D9-AF6732C40149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02DD-A2BF-48FD-99C1-58569E472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935AACB-37DD-4BF9-8A97-21E3F358C538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4913FBC-5F4F-4BA5-B8AA-7A2E4230F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1B1A9B7-C80A-42E1-B3E4-3F4755F7BCCB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9E22E268-9DC9-4256-AA4E-BF663E29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1461F02-36E0-4012-88B1-B5A7AAE5B296}" type="datetimeFigureOut">
              <a:rPr lang="en-US"/>
              <a:pPr>
                <a:defRPr/>
              </a:pPr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7E362B7-DA8E-4B5D-BE6E-5E14FDFC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3" r:id="rId4"/>
    <p:sldLayoutId id="2147483721" r:id="rId5"/>
    <p:sldLayoutId id="2147483714" r:id="rId6"/>
    <p:sldLayoutId id="2147483715" r:id="rId7"/>
    <p:sldLayoutId id="2147483722" r:id="rId8"/>
    <p:sldLayoutId id="2147483723" r:id="rId9"/>
    <p:sldLayoutId id="2147483716" r:id="rId10"/>
    <p:sldLayoutId id="2147483717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 Modo Subjuntivo 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Subjunctive Mood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Oraciones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con el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subjuntivo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7467600" cy="2316162"/>
          </a:xfrm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 sentence that includes the subjunctive form has two parts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5"/>
                </a:solidFill>
              </a:rPr>
              <a:t>1.</a:t>
            </a:r>
            <a:r>
              <a:rPr lang="en-US" dirty="0" smtClean="0"/>
              <a:t>  the main clause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5"/>
                </a:solidFill>
              </a:rPr>
              <a:t>2.</a:t>
            </a:r>
            <a:r>
              <a:rPr lang="en-US" dirty="0" smtClean="0"/>
              <a:t>  subordinate clause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two clauses are connected by the word “</a:t>
            </a:r>
            <a:r>
              <a:rPr lang="en-US" dirty="0" err="1" smtClean="0"/>
              <a:t>que</a:t>
            </a:r>
            <a:r>
              <a:rPr lang="en-US" dirty="0" smtClean="0"/>
              <a:t>.”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4267200"/>
            <a:ext cx="6172200" cy="457200"/>
          </a:xfrm>
          <a:solidFill>
            <a:schemeClr val="accent3"/>
          </a:solidFill>
        </p:spPr>
        <p:txBody>
          <a:bodyPr>
            <a:normAutofit fontScale="850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main clause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rgbClr val="66FF33"/>
                </a:solidFill>
              </a:rPr>
              <a:t>que</a:t>
            </a:r>
            <a:r>
              <a:rPr lang="en-US" dirty="0" smtClean="0"/>
              <a:t> + </a:t>
            </a:r>
            <a:r>
              <a:rPr lang="en-US" b="1" dirty="0" smtClean="0"/>
              <a:t>subordinate clause</a:t>
            </a:r>
            <a:endParaRPr lang="en-US" b="1" dirty="0"/>
          </a:p>
        </p:txBody>
      </p:sp>
      <p:sp>
        <p:nvSpPr>
          <p:cNvPr id="5" name="Up Arrow Callout 4"/>
          <p:cNvSpPr/>
          <p:nvPr/>
        </p:nvSpPr>
        <p:spPr>
          <a:xfrm>
            <a:off x="2362200" y="4876800"/>
            <a:ext cx="1295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5"/>
                </a:solidFill>
              </a:rPr>
              <a:t>indicative</a:t>
            </a:r>
          </a:p>
        </p:txBody>
      </p:sp>
      <p:sp>
        <p:nvSpPr>
          <p:cNvPr id="6" name="Up Arrow Callout 5"/>
          <p:cNvSpPr/>
          <p:nvPr/>
        </p:nvSpPr>
        <p:spPr>
          <a:xfrm>
            <a:off x="6019800" y="4876800"/>
            <a:ext cx="1295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5"/>
                </a:solidFill>
              </a:rPr>
              <a:t>subjunctive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Por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ejemplo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…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289425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2800" dirty="0" smtClean="0">
                <a:solidFill>
                  <a:schemeClr val="accent2"/>
                </a:solidFill>
              </a:rPr>
              <a:t>Necesito</a:t>
            </a:r>
            <a:r>
              <a:rPr lang="es-MX" sz="2800" dirty="0" smtClean="0"/>
              <a:t> que </a:t>
            </a:r>
            <a:r>
              <a:rPr lang="es-MX" sz="2800" dirty="0" smtClean="0">
                <a:solidFill>
                  <a:schemeClr val="accent5"/>
                </a:solidFill>
              </a:rPr>
              <a:t>ellos estudien</a:t>
            </a:r>
            <a:r>
              <a:rPr lang="es-MX" sz="2800" dirty="0" smtClean="0"/>
              <a:t> para el examen.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sz="2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sz="2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sz="2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sz="2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sz="2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sz="2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2800" dirty="0" smtClean="0"/>
              <a:t>“I </a:t>
            </a:r>
            <a:r>
              <a:rPr lang="es-MX" sz="2800" dirty="0" err="1" smtClean="0"/>
              <a:t>need</a:t>
            </a:r>
            <a:r>
              <a:rPr lang="es-MX" sz="2800" dirty="0" smtClean="0"/>
              <a:t> </a:t>
            </a:r>
            <a:r>
              <a:rPr lang="es-MX" sz="2800" dirty="0" err="1" smtClean="0"/>
              <a:t>for</a:t>
            </a:r>
            <a:r>
              <a:rPr lang="es-MX" sz="2800" dirty="0" smtClean="0"/>
              <a:t> </a:t>
            </a:r>
            <a:r>
              <a:rPr lang="es-MX" sz="2800" dirty="0" err="1" smtClean="0"/>
              <a:t>them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</a:t>
            </a:r>
            <a:r>
              <a:rPr lang="es-MX" sz="2800" dirty="0" err="1" smtClean="0"/>
              <a:t>study</a:t>
            </a:r>
            <a:r>
              <a:rPr lang="es-MX" sz="2800" dirty="0" smtClean="0"/>
              <a:t> </a:t>
            </a:r>
            <a:r>
              <a:rPr lang="es-MX" sz="2800" dirty="0" err="1" smtClean="0"/>
              <a:t>for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test.”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s-MX" sz="2400" dirty="0" err="1" smtClean="0">
                <a:solidFill>
                  <a:schemeClr val="accent1"/>
                </a:solidFill>
              </a:rPr>
              <a:t>expressing</a:t>
            </a:r>
            <a:r>
              <a:rPr lang="es-MX" sz="2400" dirty="0" smtClean="0">
                <a:solidFill>
                  <a:schemeClr val="accent1"/>
                </a:solidFill>
              </a:rPr>
              <a:t> a 	</a:t>
            </a:r>
            <a:r>
              <a:rPr lang="es-MX" sz="2400" dirty="0" err="1" smtClean="0">
                <a:solidFill>
                  <a:schemeClr val="accent1"/>
                </a:solidFill>
              </a:rPr>
              <a:t>request</a:t>
            </a:r>
            <a:r>
              <a:rPr lang="es-MX" sz="2400" dirty="0" smtClean="0"/>
              <a:t>		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>
            <a:off x="762000" y="2514600"/>
            <a:ext cx="1295400" cy="1981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main clause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5"/>
                </a:solidFill>
              </a:rPr>
              <a:t>(Indicative)</a:t>
            </a:r>
          </a:p>
        </p:txBody>
      </p:sp>
      <p:sp>
        <p:nvSpPr>
          <p:cNvPr id="5" name="Up Arrow Callout 4"/>
          <p:cNvSpPr/>
          <p:nvPr/>
        </p:nvSpPr>
        <p:spPr>
          <a:xfrm>
            <a:off x="3505200" y="2514600"/>
            <a:ext cx="1295400" cy="1981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subordinate clause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5"/>
                </a:solidFill>
              </a:rPr>
              <a:t>(subjunctive)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371600" y="1219200"/>
            <a:ext cx="6172200" cy="457200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 fontScale="77500" lnSpcReduction="20000"/>
          </a:bodyPr>
          <a:lstStyle/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3000" b="1">
                <a:latin typeface="+mn-lt"/>
              </a:rPr>
              <a:t>main clause</a:t>
            </a:r>
            <a:r>
              <a:rPr lang="en-US" sz="3000">
                <a:latin typeface="+mn-lt"/>
              </a:rPr>
              <a:t> + que + </a:t>
            </a:r>
            <a:r>
              <a:rPr lang="en-US" sz="3000" b="1">
                <a:latin typeface="+mn-lt"/>
              </a:rPr>
              <a:t>subordinate clause</a:t>
            </a:r>
            <a:endParaRPr lang="en-US" sz="3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Complete the following paragraph with the appropriate forms of the subjunctive.  Then </a:t>
            </a:r>
            <a:r>
              <a:rPr lang="en-US" sz="2000" u="sng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underline all main clauses</a:t>
            </a:r>
            <a:r>
              <a:rPr lang="en-US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and circle the subordinate clauses.</a:t>
            </a:r>
            <a:endParaRPr lang="en-US" sz="2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sz="1600" smtClean="0"/>
              <a:t>	</a:t>
            </a:r>
            <a:r>
              <a:rPr lang="es-MX" sz="2400" smtClean="0"/>
              <a:t>La instructora exige que la clase ______________ (comenzar / cruzar) a tiempo y que los estudiantes _____________ (correr / comer) durante diez minutos antes de comenzar la sesión.  Ella no permite que ellos ________________ (tocar / hablar) durante de la clase.  A ella tampoco le gusta que ______________ (hacer / tener) ruido </a:t>
            </a:r>
            <a:r>
              <a:rPr lang="es-MX" sz="1400" smtClean="0"/>
              <a:t>(noise) </a:t>
            </a:r>
            <a:r>
              <a:rPr lang="es-MX" sz="2400" smtClean="0"/>
              <a:t>cuando da la clase.  Prefiere que nos ________________ (estirar / cruzar) y que _________________ (apagar / subir) escaleras para tener más energía antes de la clase</a:t>
            </a:r>
            <a:r>
              <a:rPr lang="en-US" sz="2400" smtClean="0"/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90600" y="1143000"/>
            <a:ext cx="38862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62912" cy="950913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Impersonal Expressions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62912" cy="87392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Used to express more general ideas.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Do not mention a subject. </a:t>
            </a: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B20E4-2299-4D1D-8998-22C8AC55F2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0485" name="TextBox 25"/>
          <p:cNvSpPr txBox="1">
            <a:spLocks noChangeArrowheads="1"/>
          </p:cNvSpPr>
          <p:nvPr/>
        </p:nvSpPr>
        <p:spPr bwMode="auto">
          <a:xfrm>
            <a:off x="990600" y="1828800"/>
            <a:ext cx="769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entury Gothic" pitchFamily="34" charset="0"/>
              </a:rPr>
              <a:t>Es bueno que			</a:t>
            </a:r>
          </a:p>
          <a:p>
            <a:r>
              <a:rPr lang="es-MX">
                <a:latin typeface="Century Gothic" pitchFamily="34" charset="0"/>
              </a:rPr>
              <a:t>Es imposible que		</a:t>
            </a:r>
          </a:p>
          <a:p>
            <a:r>
              <a:rPr lang="es-MX">
                <a:latin typeface="Century Gothic" pitchFamily="34" charset="0"/>
              </a:rPr>
              <a:t>Es posible que			</a:t>
            </a:r>
          </a:p>
          <a:p>
            <a:r>
              <a:rPr lang="es-MX">
                <a:latin typeface="Century Gothic" pitchFamily="34" charset="0"/>
              </a:rPr>
              <a:t>Es necesario que</a:t>
            </a:r>
          </a:p>
          <a:p>
            <a:r>
              <a:rPr lang="es-MX">
                <a:latin typeface="Century Gothic" pitchFamily="34" charset="0"/>
              </a:rPr>
              <a:t>Es probable que</a:t>
            </a:r>
          </a:p>
          <a:p>
            <a:r>
              <a:rPr lang="es-MX">
                <a:latin typeface="Century Gothic" pitchFamily="34" charset="0"/>
              </a:rPr>
              <a:t>Es improbable que</a:t>
            </a:r>
          </a:p>
          <a:p>
            <a:r>
              <a:rPr lang="es-MX">
                <a:latin typeface="Century Gothic" pitchFamily="34" charset="0"/>
              </a:rPr>
              <a:t>Es dudoso que</a:t>
            </a:r>
          </a:p>
          <a:p>
            <a:r>
              <a:rPr lang="es-MX">
                <a:latin typeface="Century Gothic" pitchFamily="34" charset="0"/>
              </a:rPr>
              <a:t>Es preciso que</a:t>
            </a:r>
          </a:p>
          <a:p>
            <a:r>
              <a:rPr lang="es-MX">
                <a:latin typeface="Century Gothic" pitchFamily="34" charset="0"/>
              </a:rPr>
              <a:t>Es recomendable que</a:t>
            </a:r>
          </a:p>
          <a:p>
            <a:r>
              <a:rPr lang="es-MX">
                <a:latin typeface="Century Gothic" pitchFamily="34" charset="0"/>
              </a:rPr>
              <a:t>Es cierto que</a:t>
            </a:r>
          </a:p>
          <a:p>
            <a:r>
              <a:rPr lang="es-MX">
                <a:latin typeface="Century Gothic" pitchFamily="34" charset="0"/>
              </a:rPr>
              <a:t>Es seguro que</a:t>
            </a:r>
          </a:p>
          <a:p>
            <a:r>
              <a:rPr lang="es-MX">
                <a:latin typeface="Century Gothic" pitchFamily="34" charset="0"/>
              </a:rPr>
              <a:t>Es claro que</a:t>
            </a:r>
          </a:p>
          <a:p>
            <a:r>
              <a:rPr lang="es-MX">
                <a:latin typeface="Century Gothic" pitchFamily="34" charset="0"/>
              </a:rPr>
              <a:t>Es obvio que</a:t>
            </a:r>
          </a:p>
          <a:p>
            <a:r>
              <a:rPr lang="es-MX">
                <a:latin typeface="Century Gothic" pitchFamily="34" charset="0"/>
              </a:rPr>
              <a:t>Es evidente que</a:t>
            </a:r>
          </a:p>
          <a:p>
            <a:r>
              <a:rPr lang="es-MX">
                <a:latin typeface="Century Gothic" pitchFamily="34" charset="0"/>
              </a:rPr>
              <a:t>Es verdad que</a:t>
            </a:r>
          </a:p>
          <a:p>
            <a:r>
              <a:rPr lang="es-MX">
                <a:latin typeface="Century Gothic" pitchFamily="34" charset="0"/>
              </a:rPr>
              <a:t>Es una lástima que</a:t>
            </a:r>
          </a:p>
          <a:p>
            <a:r>
              <a:rPr lang="es-MX">
                <a:latin typeface="Century Gothic" pitchFamily="34" charset="0"/>
              </a:rPr>
              <a:t>Es mejor 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061202-7171-4357-83CB-9FA83E178E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93800" y="225425"/>
            <a:ext cx="6765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Las Expresiones Impersonales</a:t>
            </a:r>
            <a:r>
              <a:rPr 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6154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hlink"/>
                </a:solidFill>
                <a:latin typeface="+mn-lt"/>
              </a:rPr>
              <a:t>1.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chemeClr val="folHlink"/>
                </a:solidFill>
                <a:latin typeface="+mn-lt"/>
              </a:rPr>
              <a:t>Requieren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 el </a:t>
            </a:r>
            <a:r>
              <a:rPr lang="en-US" sz="2800" dirty="0" err="1">
                <a:solidFill>
                  <a:schemeClr val="folHlink"/>
                </a:solidFill>
                <a:latin typeface="+mn-lt"/>
              </a:rPr>
              <a:t>uso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 del </a:t>
            </a:r>
            <a:r>
              <a:rPr lang="en-US" sz="2800" u="sng" dirty="0" err="1">
                <a:solidFill>
                  <a:schemeClr val="accent5"/>
                </a:solidFill>
                <a:latin typeface="+mn-lt"/>
              </a:rPr>
              <a:t>subjuntivo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5800" y="2209800"/>
            <a:ext cx="7431088" cy="1570038"/>
            <a:chOff x="432" y="1392"/>
            <a:chExt cx="4681" cy="989"/>
          </a:xfrm>
        </p:grpSpPr>
        <p:sp>
          <p:nvSpPr>
            <p:cNvPr id="21515" name="Text Box 4"/>
            <p:cNvSpPr txBox="1">
              <a:spLocks noChangeArrowheads="1"/>
            </p:cNvSpPr>
            <p:nvPr/>
          </p:nvSpPr>
          <p:spPr bwMode="auto">
            <a:xfrm>
              <a:off x="432" y="1392"/>
              <a:ext cx="3456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 es necesario, es preciso, es posible, es imposible, es probable, es importante, es una lástima, es mejor, más vale, está bien, etc…</a:t>
              </a:r>
            </a:p>
          </p:txBody>
        </p:sp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4166" y="1674"/>
              <a:ext cx="2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Century Gothic" pitchFamily="34" charset="0"/>
                </a:rPr>
                <a:t>+</a:t>
              </a:r>
            </a:p>
          </p:txBody>
        </p:sp>
        <p:sp>
          <p:nvSpPr>
            <p:cNvPr id="21517" name="Text Box 6"/>
            <p:cNvSpPr txBox="1">
              <a:spLocks noChangeArrowheads="1"/>
            </p:cNvSpPr>
            <p:nvPr/>
          </p:nvSpPr>
          <p:spPr bwMode="auto">
            <a:xfrm>
              <a:off x="4512" y="1680"/>
              <a:ext cx="6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Century Gothic" pitchFamily="34" charset="0"/>
                </a:rPr>
                <a:t>QUE</a:t>
              </a:r>
            </a:p>
          </p:txBody>
        </p:sp>
      </p:grp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6300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hlink"/>
                </a:solidFill>
                <a:latin typeface="+mn-lt"/>
              </a:rPr>
              <a:t>2.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  </a:t>
            </a:r>
            <a:r>
              <a:rPr lang="en-US" sz="2800" dirty="0">
                <a:latin typeface="+mn-lt"/>
              </a:rPr>
              <a:t>V  O  C  E  S 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-- </a:t>
            </a:r>
            <a:r>
              <a:rPr lang="en-US" sz="2800" dirty="0" err="1">
                <a:solidFill>
                  <a:schemeClr val="folHlink"/>
                </a:solidFill>
                <a:latin typeface="+mn-lt"/>
              </a:rPr>
              <a:t>Usan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 el </a:t>
            </a:r>
            <a:r>
              <a:rPr lang="en-US" sz="2800" u="sng" dirty="0" err="1">
                <a:solidFill>
                  <a:schemeClr val="accent5"/>
                </a:solidFill>
                <a:latin typeface="+mn-lt"/>
              </a:rPr>
              <a:t>indicativo</a:t>
            </a:r>
            <a:r>
              <a:rPr lang="en-US" sz="2800" dirty="0">
                <a:solidFill>
                  <a:schemeClr val="folHlink"/>
                </a:solidFill>
                <a:latin typeface="+mn-lt"/>
              </a:rPr>
              <a:t>:</a:t>
            </a:r>
            <a:endParaRPr lang="en-US" sz="2800" u="sng" dirty="0">
              <a:solidFill>
                <a:schemeClr val="folHlink"/>
              </a:solidFill>
              <a:latin typeface="+mn-lt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22388" y="5502275"/>
            <a:ext cx="6489700" cy="830263"/>
            <a:chOff x="833" y="3466"/>
            <a:chExt cx="4088" cy="523"/>
          </a:xfrm>
        </p:grpSpPr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833" y="3466"/>
              <a:ext cx="305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es </a:t>
              </a:r>
              <a:r>
                <a:rPr lang="en-US" sz="2400" u="sng">
                  <a:latin typeface="Century Gothic" pitchFamily="34" charset="0"/>
                </a:rPr>
                <a:t>v</a:t>
              </a:r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erdad, es </a:t>
              </a:r>
              <a:r>
                <a:rPr lang="en-US" sz="2400" u="sng">
                  <a:latin typeface="Century Gothic" pitchFamily="34" charset="0"/>
                </a:rPr>
                <a:t>o</a:t>
              </a:r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bvio, es </a:t>
              </a:r>
              <a:r>
                <a:rPr lang="en-US" sz="2400" u="sng">
                  <a:latin typeface="Century Gothic" pitchFamily="34" charset="0"/>
                </a:rPr>
                <a:t>c</a:t>
              </a:r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ierto,</a:t>
              </a:r>
            </a:p>
            <a:p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es </a:t>
              </a:r>
              <a:r>
                <a:rPr lang="en-US" sz="2400" u="sng">
                  <a:latin typeface="Century Gothic" pitchFamily="34" charset="0"/>
                </a:rPr>
                <a:t>c</a:t>
              </a:r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laro, es </a:t>
              </a:r>
              <a:r>
                <a:rPr lang="en-US" sz="2400" u="sng">
                  <a:latin typeface="Century Gothic" pitchFamily="34" charset="0"/>
                </a:rPr>
                <a:t>e</a:t>
              </a:r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vidente, es </a:t>
              </a:r>
              <a:r>
                <a:rPr lang="en-US" sz="2400" u="sng">
                  <a:latin typeface="Century Gothic" pitchFamily="34" charset="0"/>
                </a:rPr>
                <a:t>s</a:t>
              </a:r>
              <a:r>
                <a:rPr lang="en-US" sz="2400">
                  <a:solidFill>
                    <a:schemeClr val="folHlink"/>
                  </a:solidFill>
                  <a:latin typeface="Century Gothic" pitchFamily="34" charset="0"/>
                </a:rPr>
                <a:t>eguro</a:t>
              </a: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032" y="3600"/>
              <a:ext cx="2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Century Gothic" pitchFamily="34" charset="0"/>
                </a:rPr>
                <a:t>+</a:t>
              </a: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4320" y="3609"/>
              <a:ext cx="6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Century Gothic" pitchFamily="34" charset="0"/>
                </a:rPr>
                <a:t>QUE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22531" grpId="0" autoUpdateAnimBg="0"/>
      <p:bldP spid="2253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¿el </a:t>
            </a: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subjuntivo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o el </a:t>
            </a: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indicativo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?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Es </a:t>
            </a:r>
            <a:r>
              <a:rPr lang="en-US" sz="2400" dirty="0" err="1" smtClean="0"/>
              <a:t>cierto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Ramón          </a:t>
            </a:r>
            <a:r>
              <a:rPr lang="en-US" sz="2400" dirty="0" err="1" smtClean="0"/>
              <a:t>clases</a:t>
            </a:r>
            <a:r>
              <a:rPr lang="en-US" sz="2400" dirty="0" smtClean="0"/>
              <a:t> a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ocho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chemeClr val="accent5"/>
                </a:solidFill>
              </a:rPr>
              <a:t>(</a:t>
            </a:r>
            <a:r>
              <a:rPr lang="en-US" sz="2400" dirty="0" err="1" smtClean="0">
                <a:solidFill>
                  <a:schemeClr val="accent5"/>
                </a:solidFill>
              </a:rPr>
              <a:t>tener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Es </a:t>
            </a:r>
            <a:r>
              <a:rPr lang="en-US" sz="2400" dirty="0" err="1" smtClean="0"/>
              <a:t>importante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tú</a:t>
            </a:r>
            <a:r>
              <a:rPr lang="en-US" sz="2400" dirty="0" smtClean="0"/>
              <a:t>              </a:t>
            </a:r>
            <a:r>
              <a:rPr lang="en-US" sz="2400" dirty="0" err="1" smtClean="0"/>
              <a:t>aerobicos</a:t>
            </a:r>
            <a:r>
              <a:rPr lang="en-US" sz="2400" dirty="0" smtClean="0"/>
              <a:t>. 	</a:t>
            </a:r>
            <a:r>
              <a:rPr lang="en-US" sz="2400" dirty="0" smtClean="0">
                <a:solidFill>
                  <a:schemeClr val="accent5"/>
                </a:solidFill>
              </a:rPr>
              <a:t>(</a:t>
            </a:r>
            <a:r>
              <a:rPr lang="en-US" sz="2400" dirty="0" err="1" smtClean="0">
                <a:solidFill>
                  <a:schemeClr val="accent5"/>
                </a:solidFill>
              </a:rPr>
              <a:t>hacer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Es </a:t>
            </a:r>
            <a:r>
              <a:rPr lang="en-US" sz="2400" dirty="0" err="1" smtClean="0"/>
              <a:t>verdad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Sra. Pearson           </a:t>
            </a:r>
            <a:r>
              <a:rPr lang="en-US" sz="2400" dirty="0" err="1" smtClean="0"/>
              <a:t>español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chemeClr val="accent5"/>
                </a:solidFill>
              </a:rPr>
              <a:t>(</a:t>
            </a:r>
            <a:r>
              <a:rPr lang="en-US" sz="2400" dirty="0" err="1" smtClean="0">
                <a:solidFill>
                  <a:schemeClr val="accent5"/>
                </a:solidFill>
              </a:rPr>
              <a:t>enseñar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Es probable </a:t>
            </a:r>
            <a:r>
              <a:rPr lang="en-US" sz="2400" dirty="0" err="1" smtClean="0"/>
              <a:t>que</a:t>
            </a:r>
            <a:r>
              <a:rPr lang="en-US" sz="2400" dirty="0" smtClean="0"/>
              <a:t>                </a:t>
            </a:r>
            <a:r>
              <a:rPr lang="en-US" sz="2400" dirty="0" err="1" smtClean="0"/>
              <a:t>hoy</a:t>
            </a:r>
            <a:r>
              <a:rPr lang="en-US" sz="2400" dirty="0" smtClean="0"/>
              <a:t>. 			</a:t>
            </a:r>
            <a:r>
              <a:rPr lang="en-US" sz="2400" dirty="0" smtClean="0">
                <a:solidFill>
                  <a:schemeClr val="accent5"/>
                </a:solidFill>
              </a:rPr>
              <a:t>(</a:t>
            </a:r>
            <a:r>
              <a:rPr lang="en-US" sz="2400" dirty="0" err="1" smtClean="0">
                <a:solidFill>
                  <a:schemeClr val="accent5"/>
                </a:solidFill>
              </a:rPr>
              <a:t>llover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Es </a:t>
            </a:r>
            <a:r>
              <a:rPr lang="en-US" sz="2400" dirty="0" err="1" smtClean="0"/>
              <a:t>recomendable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yo</a:t>
            </a:r>
            <a:r>
              <a:rPr lang="en-US" sz="2400" dirty="0" smtClean="0"/>
              <a:t>         comida </a:t>
            </a:r>
            <a:r>
              <a:rPr lang="en-US" sz="2400" dirty="0" err="1" smtClean="0"/>
              <a:t>basura</a:t>
            </a:r>
            <a:r>
              <a:rPr lang="en-US" sz="2400" dirty="0" smtClean="0"/>
              <a:t>.  								</a:t>
            </a:r>
            <a:r>
              <a:rPr lang="en-US" sz="2400" dirty="0" smtClean="0">
                <a:solidFill>
                  <a:schemeClr val="accent5"/>
                </a:solidFill>
              </a:rPr>
              <a:t>(</a:t>
            </a:r>
            <a:r>
              <a:rPr lang="en-US" sz="2400" dirty="0" err="1" smtClean="0">
                <a:solidFill>
                  <a:schemeClr val="accent5"/>
                </a:solidFill>
              </a:rPr>
              <a:t>evitar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Es </a:t>
            </a:r>
            <a:r>
              <a:rPr lang="en-US" sz="2400" dirty="0" err="1" smtClean="0"/>
              <a:t>obvio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no       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tarea</a:t>
            </a:r>
            <a:r>
              <a:rPr lang="en-US" sz="2400" dirty="0" smtClean="0"/>
              <a:t>.  			</a:t>
            </a:r>
            <a:r>
              <a:rPr lang="en-US" sz="2400" dirty="0" smtClean="0">
                <a:solidFill>
                  <a:schemeClr val="accent5"/>
                </a:solidFill>
              </a:rPr>
              <a:t>(</a:t>
            </a:r>
            <a:r>
              <a:rPr lang="en-US" sz="2400" dirty="0" err="1" smtClean="0">
                <a:solidFill>
                  <a:schemeClr val="accent5"/>
                </a:solidFill>
              </a:rPr>
              <a:t>hacer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Es </a:t>
            </a:r>
            <a:r>
              <a:rPr lang="en-US" sz="2400" dirty="0" err="1" smtClean="0"/>
              <a:t>dudoso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mamá</a:t>
            </a:r>
            <a:r>
              <a:rPr lang="en-US" sz="2400" dirty="0" smtClean="0"/>
              <a:t>           </a:t>
            </a:r>
            <a:r>
              <a:rPr lang="en-US" sz="2400" dirty="0" err="1" smtClean="0"/>
              <a:t>feliz</a:t>
            </a:r>
            <a:r>
              <a:rPr lang="en-US" sz="2400" dirty="0" smtClean="0"/>
              <a:t>.  		</a:t>
            </a:r>
            <a:r>
              <a:rPr lang="en-US" sz="2400" dirty="0" smtClean="0">
                <a:solidFill>
                  <a:schemeClr val="accent5"/>
                </a:solidFill>
              </a:rPr>
              <a:t>(</a:t>
            </a:r>
            <a:r>
              <a:rPr lang="en-US" sz="2400" dirty="0" err="1" smtClean="0">
                <a:solidFill>
                  <a:schemeClr val="accent5"/>
                </a:solidFill>
              </a:rPr>
              <a:t>estar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33800" y="16002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Century Gothic" pitchFamily="34" charset="0"/>
              </a:rPr>
              <a:t>tiene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24384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Century Gothic" pitchFamily="34" charset="0"/>
              </a:rPr>
              <a:t>enseña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2895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Century Gothic" pitchFamily="34" charset="0"/>
              </a:rPr>
              <a:t>llueva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9600" y="33528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Century Gothic" pitchFamily="34" charset="0"/>
              </a:rPr>
              <a:t>evite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5600" y="4114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Century Gothic" pitchFamily="34" charset="0"/>
              </a:rPr>
              <a:t>haces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62400" y="4572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Century Gothic" pitchFamily="34" charset="0"/>
              </a:rPr>
              <a:t>esté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19812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latin typeface="Century Gothic" pitchFamily="34" charset="0"/>
              </a:rPr>
              <a:t>hagas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Stem Changers in the Subjunctive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 the present subjunctive, stem-changing </a:t>
            </a:r>
            <a:r>
              <a:rPr lang="en-US" dirty="0" smtClean="0">
                <a:solidFill>
                  <a:schemeClr val="accent4"/>
                </a:solidFill>
              </a:rPr>
              <a:t>–</a:t>
            </a:r>
            <a:r>
              <a:rPr lang="en-US" dirty="0" err="1" smtClean="0">
                <a:solidFill>
                  <a:schemeClr val="accent4"/>
                </a:solidFill>
              </a:rPr>
              <a:t>ar</a:t>
            </a:r>
            <a:r>
              <a:rPr lang="en-US" dirty="0" smtClean="0">
                <a:solidFill>
                  <a:schemeClr val="accent4"/>
                </a:solidFill>
              </a:rPr>
              <a:t> and –</a:t>
            </a:r>
            <a:r>
              <a:rPr lang="en-US" dirty="0" err="1" smtClean="0">
                <a:solidFill>
                  <a:schemeClr val="accent4"/>
                </a:solidFill>
              </a:rPr>
              <a:t>er</a:t>
            </a:r>
            <a:r>
              <a:rPr lang="en-US" dirty="0" smtClean="0">
                <a:solidFill>
                  <a:schemeClr val="accent4"/>
                </a:solidFill>
              </a:rPr>
              <a:t> verbs</a:t>
            </a:r>
            <a:r>
              <a:rPr lang="en-US" dirty="0" smtClean="0"/>
              <a:t> have the stem change </a:t>
            </a:r>
            <a:r>
              <a:rPr lang="en-US" dirty="0" smtClean="0">
                <a:solidFill>
                  <a:schemeClr val="accent4"/>
                </a:solidFill>
              </a:rPr>
              <a:t>in all forms except </a:t>
            </a:r>
            <a:r>
              <a:rPr lang="en-US" dirty="0" err="1" smtClean="0">
                <a:solidFill>
                  <a:schemeClr val="accent4"/>
                </a:solidFill>
              </a:rPr>
              <a:t>nosotros</a:t>
            </a:r>
            <a:r>
              <a:rPr lang="en-US" dirty="0" smtClean="0">
                <a:solidFill>
                  <a:schemeClr val="accent4"/>
                </a:solidFill>
              </a:rPr>
              <a:t> and </a:t>
            </a:r>
            <a:r>
              <a:rPr lang="en-US" dirty="0" err="1" smtClean="0">
                <a:solidFill>
                  <a:schemeClr val="accent4"/>
                </a:solidFill>
              </a:rPr>
              <a:t>vosotros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/>
              <a:t>Same as present tense (the boot)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Stem changing </a:t>
            </a:r>
            <a:r>
              <a:rPr lang="en-US" dirty="0" smtClean="0">
                <a:solidFill>
                  <a:schemeClr val="accent4"/>
                </a:solidFill>
              </a:rPr>
              <a:t>–</a:t>
            </a:r>
            <a:r>
              <a:rPr lang="en-US" dirty="0" err="1" smtClean="0">
                <a:solidFill>
                  <a:schemeClr val="accent4"/>
                </a:solidFill>
              </a:rPr>
              <a:t>ir</a:t>
            </a:r>
            <a:r>
              <a:rPr lang="en-US" dirty="0" smtClean="0">
                <a:solidFill>
                  <a:schemeClr val="accent4"/>
                </a:solidFill>
              </a:rPr>
              <a:t> verbs </a:t>
            </a:r>
            <a:r>
              <a:rPr lang="en-US" dirty="0" smtClean="0"/>
              <a:t>have a stem change in </a:t>
            </a:r>
            <a:r>
              <a:rPr lang="en-US" dirty="0" smtClean="0">
                <a:solidFill>
                  <a:schemeClr val="accent4"/>
                </a:solidFill>
              </a:rPr>
              <a:t>all forms</a:t>
            </a:r>
            <a:r>
              <a:rPr lang="en-US" dirty="0" smtClean="0"/>
              <a:t> of the subjunctive.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3200400" cy="5943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jugar (u – ue)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pensar ( e – ie)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33400" y="914400"/>
          <a:ext cx="2133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juegue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juguemos</a:t>
                      </a:r>
                      <a:endParaRPr lang="en-US" sz="14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juegues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juguéis</a:t>
                      </a:r>
                      <a:endParaRPr lang="en-US" sz="14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juegue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jueguen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733800"/>
          <a:ext cx="2362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piense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pensemos</a:t>
                      </a:r>
                      <a:endParaRPr lang="en-US" sz="14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1600" smtClean="0"/>
                        <a:t>pienses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penséis</a:t>
                      </a:r>
                      <a:endParaRPr lang="en-US" sz="16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piense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piensen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07" name="TextBox 7"/>
          <p:cNvSpPr txBox="1">
            <a:spLocks noChangeArrowheads="1"/>
          </p:cNvSpPr>
          <p:nvPr/>
        </p:nvSpPr>
        <p:spPr bwMode="auto">
          <a:xfrm>
            <a:off x="4648200" y="30480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entury Gothic" pitchFamily="34" charset="0"/>
              </a:rPr>
              <a:t>entender (e – ie)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838200"/>
          <a:ext cx="2667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entienda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entendamos</a:t>
                      </a:r>
                      <a:endParaRPr lang="en-US" sz="14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entiendas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entendáis</a:t>
                      </a:r>
                      <a:endParaRPr lang="en-US" sz="16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entienda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entiendan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400" y="3124200"/>
            <a:ext cx="35814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err="1">
                <a:solidFill>
                  <a:schemeClr val="accent1"/>
                </a:solidFill>
                <a:latin typeface="+mn-lt"/>
              </a:rPr>
              <a:t>Other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verbs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that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you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know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that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follow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these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patterns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 are: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accent1"/>
                </a:solidFill>
                <a:latin typeface="+mn-lt"/>
              </a:rPr>
              <a:t>o –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ue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:</a:t>
            </a:r>
            <a:r>
              <a:rPr lang="es-MX">
                <a:solidFill>
                  <a:schemeClr val="accent5"/>
                </a:solidFill>
                <a:latin typeface="+mn-lt"/>
              </a:rPr>
              <a:t>	</a:t>
            </a:r>
            <a:r>
              <a:rPr lang="es-MX" smtClean="0">
                <a:latin typeface="+mn-lt"/>
              </a:rPr>
              <a:t>contar</a:t>
            </a:r>
            <a:r>
              <a:rPr lang="es-MX" dirty="0">
                <a:latin typeface="+mn-lt"/>
              </a:rPr>
              <a:t>, poder, volver, costar, probar(se), llover, doler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>
                <a:solidFill>
                  <a:schemeClr val="accent1"/>
                </a:solidFill>
                <a:latin typeface="+mn-lt"/>
              </a:rPr>
              <a:t>e – </a:t>
            </a:r>
            <a:r>
              <a:rPr lang="es-MX" dirty="0" err="1">
                <a:solidFill>
                  <a:schemeClr val="accent1"/>
                </a:solidFill>
                <a:latin typeface="+mn-lt"/>
              </a:rPr>
              <a:t>ie</a:t>
            </a:r>
            <a:r>
              <a:rPr lang="es-MX" dirty="0">
                <a:solidFill>
                  <a:schemeClr val="accent1"/>
                </a:solidFill>
                <a:latin typeface="+mn-lt"/>
              </a:rPr>
              <a:t>:  </a:t>
            </a:r>
            <a:r>
              <a:rPr lang="es-MX" dirty="0">
                <a:latin typeface="+mn-lt"/>
              </a:rPr>
              <a:t>querer, sentarse, calentar, despertarse, empezar, entender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ir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stem changers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sentirse (e – ie)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pedir (e – i)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609600" y="1752600"/>
          <a:ext cx="2286000" cy="178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5942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sienta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B050"/>
                          </a:solidFill>
                        </a:rPr>
                        <a:t>nos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B050"/>
                          </a:solidFill>
                        </a:rPr>
                        <a:t>sintamos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9425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sientas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B050"/>
                          </a:solidFill>
                        </a:rPr>
                        <a:t>os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B050"/>
                          </a:solidFill>
                        </a:rPr>
                        <a:t>sintáis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942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 </a:t>
                      </a:r>
                      <a:r>
                        <a:rPr lang="en-US" sz="1600" dirty="0" err="1" smtClean="0"/>
                        <a:t>sienta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 </a:t>
                      </a:r>
                      <a:r>
                        <a:rPr lang="en-US" sz="1600" dirty="0" err="1" smtClean="0"/>
                        <a:t>sientan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609600" y="4648200"/>
          <a:ext cx="2286000" cy="178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59425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pidamos</a:t>
                      </a:r>
                      <a:endParaRPr lang="en-US" sz="1600" dirty="0"/>
                    </a:p>
                  </a:txBody>
                  <a:tcPr/>
                </a:tc>
              </a:tr>
              <a:tr h="59425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pidas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pidáis</a:t>
                      </a:r>
                      <a:endParaRPr lang="en-US" sz="1600" dirty="0"/>
                    </a:p>
                  </a:txBody>
                  <a:tcPr/>
                </a:tc>
              </a:tr>
              <a:tr h="59425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pidan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32" name="TextBox 6"/>
          <p:cNvSpPr txBox="1">
            <a:spLocks noChangeArrowheads="1"/>
          </p:cNvSpPr>
          <p:nvPr/>
        </p:nvSpPr>
        <p:spPr bwMode="auto">
          <a:xfrm>
            <a:off x="4724400" y="1219200"/>
            <a:ext cx="36576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entury Gothic" pitchFamily="34" charset="0"/>
              </a:rPr>
              <a:t>dormir (o – ue)</a:t>
            </a: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  <a:p>
            <a:endParaRPr lang="en-US">
              <a:latin typeface="Century Gothic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1676400"/>
          <a:ext cx="2438400" cy="180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60113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duerma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B050"/>
                          </a:solidFill>
                        </a:rPr>
                        <a:t>durmamos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0113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duermas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B050"/>
                          </a:solidFill>
                        </a:rPr>
                        <a:t>durmáis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0113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duerma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duerman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3733800"/>
            <a:ext cx="35814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Other verbs you know that follow these patterns are: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e – </a:t>
            </a:r>
            <a:r>
              <a:rPr lang="en-US" dirty="0" err="1">
                <a:solidFill>
                  <a:schemeClr val="accent1"/>
                </a:solidFill>
                <a:latin typeface="+mn-lt"/>
              </a:rPr>
              <a:t>ie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:</a:t>
            </a:r>
            <a:r>
              <a:rPr lang="en-US" dirty="0">
                <a:latin typeface="+mn-lt"/>
              </a:rPr>
              <a:t>	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divertirse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, 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preferir</a:t>
            </a:r>
            <a:endParaRPr lang="en-US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e – </a:t>
            </a:r>
            <a:r>
              <a:rPr lang="en-US" dirty="0" err="1">
                <a:solidFill>
                  <a:schemeClr val="accent1"/>
                </a:solidFill>
                <a:latin typeface="+mn-lt"/>
              </a:rPr>
              <a:t>i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:</a:t>
            </a:r>
            <a:r>
              <a:rPr lang="en-US" dirty="0">
                <a:latin typeface="+mn-lt"/>
              </a:rPr>
              <a:t>	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reír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, 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repetir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, 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vestir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(se),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5"/>
                </a:solidFill>
                <a:latin typeface="+mn-lt"/>
              </a:rPr>
              <a:t>	(con)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seguir</a:t>
            </a:r>
            <a:endParaRPr lang="en-US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o – </a:t>
            </a:r>
            <a:r>
              <a:rPr lang="en-US" dirty="0" err="1">
                <a:solidFill>
                  <a:schemeClr val="accent1"/>
                </a:solidFill>
                <a:latin typeface="+mn-lt"/>
              </a:rPr>
              <a:t>ue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:</a:t>
            </a:r>
            <a:r>
              <a:rPr lang="en-US" dirty="0">
                <a:latin typeface="+mn-lt"/>
              </a:rPr>
              <a:t>	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morir</a:t>
            </a:r>
            <a:endParaRPr lang="en-US" dirty="0">
              <a:solidFill>
                <a:schemeClr val="accent5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You’re in the gym and the trainer recommends that you do various things.  Read what the trainer says, and choose the appropriate verb to complete the phrases in the subjunctive.</a:t>
            </a:r>
            <a:endParaRPr lang="en-US" sz="2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s-MX" dirty="0" smtClean="0"/>
              <a:t>Es importante que ___________a mis consejos.     (sentir / seguir)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s-MX" dirty="0" smtClean="0"/>
              <a:t>Sugiero que _________ocho horas cada noche.  (pedir / dormir)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s-MX" dirty="0" smtClean="0"/>
              <a:t>Es importante que no ________ durante las clases de ejercicio.  (sentarse / practicar)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s-MX" dirty="0" smtClean="0"/>
              <a:t>Quiero que __________ bicicleta tres veces por semana.  (repetir / hacer)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s-MX" dirty="0" err="1" smtClean="0"/>
              <a:t>Tambien</a:t>
            </a:r>
            <a:r>
              <a:rPr lang="es-MX" dirty="0" smtClean="0"/>
              <a:t> es bueno que ___________ al tenis una o dos veces por semana.  (pensar / jugar)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s-MX" dirty="0" smtClean="0"/>
              <a:t>Te aconsejo que ___________ con ropa cómoda.  (seguir / vestirse)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s-MX" dirty="0" smtClean="0"/>
              <a:t>Es necesario que _______________ cuantas flexiones haces.  (contar / cantar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86200" y="1828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entury Gothic" pitchFamily="34" charset="0"/>
              </a:rPr>
              <a:t>sigas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67200" y="3048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entury Gothic" pitchFamily="34" charset="0"/>
              </a:rPr>
              <a:t>te sientes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19400" y="3657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entury Gothic" pitchFamily="34" charset="0"/>
              </a:rPr>
              <a:t>hagas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9600" y="4343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entury Gothic" pitchFamily="34" charset="0"/>
              </a:rPr>
              <a:t>juegues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57600" y="4953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entury Gothic" pitchFamily="34" charset="0"/>
              </a:rPr>
              <a:t>te vistas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62400" y="5562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entury Gothic" pitchFamily="34" charset="0"/>
              </a:rPr>
              <a:t>cuentes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71800" y="2438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entury Gothic" pitchFamily="34" charset="0"/>
              </a:rPr>
              <a:t>duermas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155742-B650-40A3-AFB5-4840668171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z="5400" b="1">
                <a:solidFill>
                  <a:srgbClr val="FFFFCC"/>
                </a:solidFill>
                <a:latin typeface="Times New Roman" pitchFamily="18" charset="0"/>
              </a:rPr>
              <a:t>Los Modos Verbales: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19450" y="5384800"/>
            <a:ext cx="5619750" cy="1168400"/>
            <a:chOff x="288" y="3392"/>
            <a:chExt cx="3540" cy="736"/>
          </a:xfrm>
        </p:grpSpPr>
        <p:pic>
          <p:nvPicPr>
            <p:cNvPr id="9227" name="Picture 6" descr="c:\Program Files\Common Files\Microsoft Shared\Clipart\cagcat50\bd0666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0" y="3392"/>
              <a:ext cx="848" cy="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8" name="Rectangle 9"/>
            <p:cNvSpPr>
              <a:spLocks noChangeArrowheads="1"/>
            </p:cNvSpPr>
            <p:nvPr/>
          </p:nvSpPr>
          <p:spPr bwMode="auto">
            <a:xfrm>
              <a:off x="288" y="3552"/>
              <a:ext cx="27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120000"/>
                <a:buFont typeface="Wingdings" pitchFamily="2" charset="2"/>
                <a:buChar char="ü"/>
              </a:pPr>
              <a:r>
                <a:rPr lang="en-US" sz="3200">
                  <a:solidFill>
                    <a:srgbClr val="FFFFCC"/>
                  </a:solidFill>
                  <a:latin typeface="Century Gothic" pitchFamily="34" charset="0"/>
                </a:rPr>
                <a:t>El Modo Subjuntivo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822450" y="3352800"/>
            <a:ext cx="5568950" cy="1204913"/>
            <a:chOff x="288" y="2208"/>
            <a:chExt cx="3508" cy="759"/>
          </a:xfrm>
        </p:grpSpPr>
        <p:pic>
          <p:nvPicPr>
            <p:cNvPr id="9225" name="Picture 5" descr="C:\Program Files\Microsoft Office\Clipart\Powerpnt\finger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80" y="2208"/>
              <a:ext cx="816" cy="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288" y="2400"/>
              <a:ext cx="27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120000"/>
                <a:buFont typeface="Wingdings" pitchFamily="2" charset="2"/>
                <a:buChar char="ü"/>
              </a:pPr>
              <a:r>
                <a:rPr lang="en-US" sz="3200">
                  <a:solidFill>
                    <a:srgbClr val="FFFFCC"/>
                  </a:solidFill>
                  <a:latin typeface="Century Gothic" pitchFamily="34" charset="0"/>
                </a:rPr>
                <a:t>El Modo Imperativo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2400" y="1600200"/>
            <a:ext cx="5645150" cy="1201738"/>
            <a:chOff x="288" y="1104"/>
            <a:chExt cx="3556" cy="757"/>
          </a:xfrm>
        </p:grpSpPr>
        <p:pic>
          <p:nvPicPr>
            <p:cNvPr id="9223" name="Picture 8" descr="c:\Program Files\Common Files\Microsoft Shared\Clipart\cagcat50\bs00554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76" y="1104"/>
              <a:ext cx="868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Rectangle 15"/>
            <p:cNvSpPr>
              <a:spLocks noChangeArrowheads="1"/>
            </p:cNvSpPr>
            <p:nvPr/>
          </p:nvSpPr>
          <p:spPr bwMode="auto">
            <a:xfrm>
              <a:off x="288" y="1296"/>
              <a:ext cx="27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hlink"/>
                </a:buClr>
                <a:buSzPct val="120000"/>
                <a:buFont typeface="Wingdings" pitchFamily="2" charset="2"/>
                <a:buChar char="ü"/>
              </a:pPr>
              <a:r>
                <a:rPr lang="en-US" sz="3200">
                  <a:solidFill>
                    <a:srgbClr val="FFFFCC"/>
                  </a:solidFill>
                  <a:latin typeface="Century Gothic" pitchFamily="34" charset="0"/>
                </a:rPr>
                <a:t>El Modo Indicativo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Make a list of good advice in order to have the healthiest lifestyle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6975"/>
          </a:xfrm>
        </p:spPr>
        <p:txBody>
          <a:bodyPr/>
          <a:lstStyle/>
          <a:p>
            <a:pPr marL="577850" indent="-514350" eaLnBrk="1" hangingPunct="1">
              <a:buFont typeface="Wingdings 2" pitchFamily="18" charset="2"/>
              <a:buNone/>
            </a:pPr>
            <a:r>
              <a:rPr lang="en-US" sz="2400" smtClean="0">
                <a:solidFill>
                  <a:srgbClr val="00B050"/>
                </a:solidFill>
              </a:rPr>
              <a:t>MODELO:</a:t>
            </a:r>
            <a:r>
              <a:rPr lang="en-US" smtClean="0"/>
              <a:t>  importante / tú / comer</a:t>
            </a:r>
          </a:p>
          <a:p>
            <a:pPr marL="952500" lvl="1" indent="-514350" eaLnBrk="1" hangingPunct="1">
              <a:buFont typeface="Verdana" pitchFamily="34" charset="0"/>
              <a:buNone/>
            </a:pPr>
            <a:r>
              <a:rPr lang="en-US" sz="2000" i="1" smtClean="0"/>
              <a:t>Es Importante que comas verduras todos los días.</a:t>
            </a:r>
          </a:p>
          <a:p>
            <a:pPr marL="952500" lvl="1" indent="-514350" eaLnBrk="1" hangingPunct="1">
              <a:buFont typeface="Verdana" pitchFamily="34" charset="0"/>
              <a:buNone/>
            </a:pPr>
            <a:endParaRPr lang="en-US" sz="2000" i="1" smtClean="0"/>
          </a:p>
          <a:p>
            <a:pPr marL="952500" lvl="1" indent="-514350" eaLnBrk="1" hangingPunct="1">
              <a:buFont typeface="Verdana" pitchFamily="34" charset="0"/>
              <a:buNone/>
            </a:pPr>
            <a:r>
              <a:rPr lang="en-US" sz="2000" smtClean="0"/>
              <a:t>1.  bueno / Uds. / dormir  _______________________________________________________</a:t>
            </a:r>
          </a:p>
          <a:p>
            <a:pPr marL="952500" lvl="1" indent="-514350" eaLnBrk="1" hangingPunct="1">
              <a:buFont typeface="Verdana" pitchFamily="34" charset="0"/>
              <a:buNone/>
            </a:pPr>
            <a:r>
              <a:rPr lang="en-US" sz="2000" smtClean="0"/>
              <a:t>2.  importante / nosotros / acostarse _______________________________________________________</a:t>
            </a:r>
          </a:p>
          <a:p>
            <a:pPr marL="952500" lvl="1" indent="-514350" eaLnBrk="1" hangingPunct="1">
              <a:buFont typeface="Verdana" pitchFamily="34" charset="0"/>
              <a:buNone/>
            </a:pPr>
            <a:r>
              <a:rPr lang="en-US" sz="2000" smtClean="0"/>
              <a:t>3.  necesario / yo / jugar _______________________________________________________</a:t>
            </a:r>
          </a:p>
          <a:p>
            <a:pPr marL="952500" lvl="1" indent="-514350" eaLnBrk="1" hangingPunct="1">
              <a:buFont typeface="Verdana" pitchFamily="34" charset="0"/>
              <a:buNone/>
            </a:pPr>
            <a:r>
              <a:rPr lang="en-US" sz="2000" smtClean="0"/>
              <a:t>4.  recomendable / vosotros / pedir _______________________________________________________</a:t>
            </a:r>
          </a:p>
          <a:p>
            <a:pPr marL="952500" lvl="1" indent="-514350" eaLnBrk="1" hangingPunct="1">
              <a:buFont typeface="Verdana" pitchFamily="34" charset="0"/>
              <a:buNone/>
            </a:pPr>
            <a:r>
              <a:rPr lang="en-US" sz="2000" smtClean="0"/>
              <a:t>5.  bueno / vosotros / evitar 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Indicativo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(Indicative)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800600" y="2438400"/>
            <a:ext cx="3886200" cy="2286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Yo hablo español.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Mis padres son de Colombia.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Ellos tienen dieciséis años.  </a:t>
            </a:r>
            <a:endParaRPr lang="es-MX" dirty="0"/>
          </a:p>
        </p:txBody>
      </p:sp>
      <p:sp>
        <p:nvSpPr>
          <p:cNvPr id="6" name="Up Arrow Callout 5"/>
          <p:cNvSpPr/>
          <p:nvPr/>
        </p:nvSpPr>
        <p:spPr>
          <a:xfrm>
            <a:off x="1447800" y="1524000"/>
            <a:ext cx="3048000" cy="2971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Talks about facts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Talks about reality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Talks about certainty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Subjuntivo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(Subjunctive)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0" y="3048000"/>
            <a:ext cx="3886200" cy="2895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My mom wants me to sweep the floors.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It is important that the children eat well.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It is necessary to do exercises.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trainer demands that they stretch their muscles.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>
            <a:off x="685800" y="1524000"/>
            <a:ext cx="4191000" cy="41148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chemeClr val="bg1"/>
                </a:solidFill>
              </a:rPr>
              <a:t>Talks about…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uncertainty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doubt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desires (hope, emotions)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suggesting or ordering </a:t>
            </a:r>
            <a:r>
              <a:rPr lang="en-US" sz="1200" dirty="0"/>
              <a:t>(that someone do something) 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02D15-04B4-42F1-B41F-92EB8189B4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06450" y="390525"/>
            <a:ext cx="5207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O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49475" y="3810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W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ishes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65350" y="15240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E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motion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165350" y="2590800"/>
            <a:ext cx="461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I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mpersonal Expressions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165350" y="3657600"/>
            <a:ext cx="187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R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equests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65350" y="4800600"/>
            <a:ext cx="274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D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oubt / </a:t>
            </a:r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D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enial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165350" y="5867400"/>
            <a:ext cx="334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O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bligation / </a:t>
            </a:r>
            <a:r>
              <a:rPr lang="en-US" sz="2400" u="sng">
                <a:solidFill>
                  <a:schemeClr val="folHlink"/>
                </a:solidFill>
                <a:latin typeface="Rockwell Extra Bold" pitchFamily="18" charset="0"/>
              </a:rPr>
              <a:t>O</a:t>
            </a:r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jalá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0"/>
            <a:ext cx="37338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5"/>
                </a:solidFill>
                <a:latin typeface="+mn-lt"/>
              </a:rPr>
              <a:t>To remember when to use the subjunctive…</a:t>
            </a:r>
          </a:p>
        </p:txBody>
      </p:sp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2438400" y="8382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ojála que…</a:t>
            </a:r>
          </a:p>
        </p:txBody>
      </p:sp>
      <p:sp>
        <p:nvSpPr>
          <p:cNvPr id="12300" name="TextBox 12"/>
          <p:cNvSpPr txBox="1">
            <a:spLocks noChangeArrowheads="1"/>
          </p:cNvSpPr>
          <p:nvPr/>
        </p:nvSpPr>
        <p:spPr bwMode="auto">
          <a:xfrm>
            <a:off x="2971800" y="3124200"/>
            <a:ext cx="541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es necesario que…, es importante que…</a:t>
            </a:r>
          </a:p>
        </p:txBody>
      </p:sp>
      <p:sp>
        <p:nvSpPr>
          <p:cNvPr id="12301" name="TextBox 13"/>
          <p:cNvSpPr txBox="1">
            <a:spLocks noChangeArrowheads="1"/>
          </p:cNvSpPr>
          <p:nvPr/>
        </p:nvSpPr>
        <p:spPr bwMode="auto">
          <a:xfrm>
            <a:off x="2971800" y="4267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quiero que…</a:t>
            </a:r>
          </a:p>
        </p:txBody>
      </p:sp>
      <p:sp>
        <p:nvSpPr>
          <p:cNvPr id="12302" name="TextBox 14"/>
          <p:cNvSpPr txBox="1">
            <a:spLocks noChangeArrowheads="1"/>
          </p:cNvSpPr>
          <p:nvPr/>
        </p:nvSpPr>
        <p:spPr bwMode="auto">
          <a:xfrm>
            <a:off x="2895600" y="54102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dudo que…</a:t>
            </a:r>
          </a:p>
        </p:txBody>
      </p:sp>
      <p:sp>
        <p:nvSpPr>
          <p:cNvPr id="12303" name="TextBox 15"/>
          <p:cNvSpPr txBox="1">
            <a:spLocks noChangeArrowheads="1"/>
          </p:cNvSpPr>
          <p:nvPr/>
        </p:nvSpPr>
        <p:spPr bwMode="auto">
          <a:xfrm>
            <a:off x="2590800" y="20574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sugiero que…</a:t>
            </a:r>
          </a:p>
        </p:txBody>
      </p:sp>
      <p:sp>
        <p:nvSpPr>
          <p:cNvPr id="12304" name="TextBox 16"/>
          <p:cNvSpPr txBox="1">
            <a:spLocks noChangeArrowheads="1"/>
          </p:cNvSpPr>
          <p:nvPr/>
        </p:nvSpPr>
        <p:spPr bwMode="auto">
          <a:xfrm>
            <a:off x="5486400" y="61722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entury Gothic" pitchFamily="34" charset="0"/>
              </a:rPr>
              <a:t>tengo que…, exige que…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¿</a:t>
            </a: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Cómo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se forma el </a:t>
            </a: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subjunctivo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?</a:t>
            </a:r>
            <a:endParaRPr lang="en-US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You already have learned how to use commands to tell people what you would or would not like them to do.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subjunctive uses nearly the same concept as these commands.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>
                <a:solidFill>
                  <a:schemeClr val="accent5"/>
                </a:solidFill>
              </a:rPr>
              <a:t>To form the subjunctive…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start with the present tense </a:t>
            </a:r>
            <a:r>
              <a:rPr lang="en-US" dirty="0" err="1" smtClean="0"/>
              <a:t>yo</a:t>
            </a:r>
            <a:r>
              <a:rPr lang="en-US" dirty="0" smtClean="0"/>
              <a:t> form of the verb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remove the “o”</a:t>
            </a:r>
          </a:p>
          <a:p>
            <a:pPr marL="578358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/>
              <a:t>add the opposite endings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Las terminaciones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Verbos –ar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33400" y="2438400"/>
          <a:ext cx="3352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6604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emos</a:t>
                      </a:r>
                      <a:endParaRPr lang="en-US" dirty="0" smtClean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éis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4" name="Content Placeholder 2"/>
          <p:cNvSpPr txBox="1">
            <a:spLocks/>
          </p:cNvSpPr>
          <p:nvPr/>
        </p:nvSpPr>
        <p:spPr bwMode="auto">
          <a:xfrm>
            <a:off x="4953000" y="18288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600">
                <a:latin typeface="Century Gothic" pitchFamily="34" charset="0"/>
              </a:rPr>
              <a:t>Verbos –er / -ir</a:t>
            </a: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600">
                <a:latin typeface="Century Gothic" pitchFamily="34" charset="0"/>
              </a:rPr>
              <a:t> </a:t>
            </a: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600">
                <a:latin typeface="Century Gothic" pitchFamily="34" charset="0"/>
              </a:rPr>
              <a:t> </a:t>
            </a: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600">
              <a:latin typeface="Century Gothic" pitchFamily="34" charset="0"/>
            </a:endParaRPr>
          </a:p>
          <a:p>
            <a:pPr marL="447675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600">
              <a:latin typeface="Century Gothic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05400" y="2514600"/>
          <a:ext cx="3200400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65193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amos</a:t>
                      </a:r>
                      <a:endParaRPr lang="en-US" dirty="0"/>
                    </a:p>
                  </a:txBody>
                  <a:tcPr/>
                </a:tc>
              </a:tr>
              <a:tr h="65193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áis</a:t>
                      </a:r>
                      <a:endParaRPr lang="en-US" dirty="0"/>
                    </a:p>
                  </a:txBody>
                  <a:tcPr/>
                </a:tc>
              </a:tr>
              <a:tr h="65193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775"/>
          </a:xfrm>
        </p:spPr>
        <p:txBody>
          <a:bodyPr/>
          <a:lstStyle/>
          <a:p>
            <a:pPr eaLnBrk="1" hangingPunct="1"/>
            <a:r>
              <a:rPr lang="en-US" smtClean="0"/>
              <a:t>Verbs ending in car/gar/zar will utilize their spelling change, just as they did with commands.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buscar		</a:t>
            </a:r>
            <a:r>
              <a:rPr lang="en-US" sz="1400" smtClean="0"/>
              <a:t>busque, busques, busque, busquemos, busquéis, busquen</a:t>
            </a:r>
          </a:p>
          <a:p>
            <a:pPr eaLnBrk="1" hangingPunct="1">
              <a:buFont typeface="Wingdings 2" pitchFamily="18" charset="2"/>
              <a:buNone/>
            </a:pPr>
            <a:endParaRPr lang="en-US" sz="1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pagar  </a:t>
            </a:r>
            <a:r>
              <a:rPr lang="en-US" sz="1400" smtClean="0"/>
              <a:t>		pague, pagues, pague, paguemos, paguéis, paguen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cruzar</a:t>
            </a:r>
            <a:r>
              <a:rPr lang="en-US" sz="1400" smtClean="0"/>
              <a:t>		cruce, cruces, cruce, crucemos, crucéis, crucen</a:t>
            </a:r>
            <a:endParaRPr lang="en-US" sz="240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52600" y="2667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52600" y="3352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4191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87DF1-4B3B-41D3-BE82-01F60B3A4A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44500" y="762000"/>
            <a:ext cx="45085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itchFamily="18" charset="0"/>
              </a:rPr>
              <a:t>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57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ar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34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r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56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er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838200" y="4038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aber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838200" y="510540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star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838200" y="61722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  <a:latin typeface="Rockwell Extra Bold" pitchFamily="18" charset="0"/>
              </a:rPr>
              <a:t>aber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209800" y="762000"/>
            <a:ext cx="455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Rockwell Extra Bold" pitchFamily="18" charset="0"/>
              </a:rPr>
              <a:t>dé, des, dé, demos, deis, den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286000" y="1905000"/>
            <a:ext cx="658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Rockwell Extra Bold" pitchFamily="18" charset="0"/>
              </a:rPr>
              <a:t>vaya, vayas, vaya, vayamos, vayáis, vayan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286000" y="2895600"/>
            <a:ext cx="541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Rockwell Extra Bold" pitchFamily="18" charset="0"/>
              </a:rPr>
              <a:t>sea, seas, sea, seamos, seáis, sean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378075" y="4038600"/>
            <a:ext cx="676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Rockwell Extra Bold" pitchFamily="18" charset="0"/>
              </a:rPr>
              <a:t>haya, hayas, haya, hayamos, hayáis, hayan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286000" y="5105400"/>
            <a:ext cx="59269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folHlink"/>
                </a:solidFill>
                <a:latin typeface="Rockwell Extra Bold" pitchFamily="18" charset="0"/>
              </a:rPr>
              <a:t>esté</a:t>
            </a:r>
            <a:r>
              <a:rPr lang="en-US" sz="2000" dirty="0">
                <a:solidFill>
                  <a:schemeClr val="folHlink"/>
                </a:solidFill>
                <a:latin typeface="Rockwell Extra Bold" pitchFamily="18" charset="0"/>
              </a:rPr>
              <a:t>, </a:t>
            </a:r>
            <a:r>
              <a:rPr lang="en-US" sz="2000" dirty="0" err="1">
                <a:solidFill>
                  <a:schemeClr val="folHlink"/>
                </a:solidFill>
                <a:latin typeface="Rockwell Extra Bold" pitchFamily="18" charset="0"/>
              </a:rPr>
              <a:t>estés</a:t>
            </a:r>
            <a:r>
              <a:rPr lang="en-US" sz="2000" dirty="0">
                <a:solidFill>
                  <a:schemeClr val="folHlink"/>
                </a:solidFill>
                <a:latin typeface="Rockwell Extra Bold" pitchFamily="18" charset="0"/>
              </a:rPr>
              <a:t>, </a:t>
            </a:r>
            <a:r>
              <a:rPr lang="en-US" sz="2000" dirty="0" err="1">
                <a:solidFill>
                  <a:schemeClr val="folHlink"/>
                </a:solidFill>
                <a:latin typeface="Rockwell Extra Bold" pitchFamily="18" charset="0"/>
              </a:rPr>
              <a:t>esté</a:t>
            </a:r>
            <a:r>
              <a:rPr lang="en-US" sz="2000" dirty="0">
                <a:solidFill>
                  <a:schemeClr val="folHlink"/>
                </a:solidFill>
                <a:latin typeface="Rockwell Extra Bold" pitchFamily="18" charset="0"/>
              </a:rPr>
              <a:t>, </a:t>
            </a:r>
            <a:r>
              <a:rPr lang="en-US" sz="2000" dirty="0" err="1">
                <a:solidFill>
                  <a:schemeClr val="folHlink"/>
                </a:solidFill>
                <a:latin typeface="Rockwell Extra Bold" pitchFamily="18" charset="0"/>
              </a:rPr>
              <a:t>estemos</a:t>
            </a:r>
            <a:r>
              <a:rPr lang="en-US" sz="2000" dirty="0">
                <a:solidFill>
                  <a:schemeClr val="folHlink"/>
                </a:solidFill>
                <a:latin typeface="Rockwell Extra Bold" pitchFamily="18" charset="0"/>
              </a:rPr>
              <a:t>, </a:t>
            </a:r>
            <a:r>
              <a:rPr lang="en-US" sz="2000" dirty="0" err="1" smtClean="0">
                <a:solidFill>
                  <a:schemeClr val="folHlink"/>
                </a:solidFill>
                <a:latin typeface="Rockwell Extra Bold" pitchFamily="18" charset="0"/>
              </a:rPr>
              <a:t>estéis</a:t>
            </a:r>
            <a:r>
              <a:rPr lang="en-US" sz="2000" dirty="0" smtClean="0">
                <a:solidFill>
                  <a:schemeClr val="folHlink"/>
                </a:solidFill>
                <a:latin typeface="Rockwell Extra Bold" pitchFamily="18" charset="0"/>
              </a:rPr>
              <a:t>, </a:t>
            </a:r>
            <a:r>
              <a:rPr lang="en-US" sz="2000" dirty="0" err="1">
                <a:solidFill>
                  <a:schemeClr val="folHlink"/>
                </a:solidFill>
                <a:latin typeface="Rockwell Extra Bold" pitchFamily="18" charset="0"/>
              </a:rPr>
              <a:t>estén</a:t>
            </a:r>
            <a:endParaRPr lang="en-US" sz="2000" dirty="0">
              <a:solidFill>
                <a:schemeClr val="folHlink"/>
              </a:solidFill>
              <a:latin typeface="Rockwell Extra Bold" pitchFamily="18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286000" y="6172200"/>
            <a:ext cx="663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Rockwell Extra Bold" pitchFamily="18" charset="0"/>
              </a:rPr>
              <a:t>sepa, sepas, sepa, sepamos, sepáis, sepan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28600"/>
            <a:ext cx="3657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5"/>
                </a:solidFill>
                <a:latin typeface="+mn-lt"/>
              </a:rPr>
              <a:t>Unos</a:t>
            </a:r>
            <a:r>
              <a:rPr lang="en-US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latin typeface="+mn-lt"/>
              </a:rPr>
              <a:t>Irregulares</a:t>
            </a:r>
            <a:r>
              <a:rPr lang="en-US" sz="2400" b="1" dirty="0">
                <a:solidFill>
                  <a:schemeClr val="accent5"/>
                </a:solidFill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autoUpdateAnimBg="0"/>
      <p:bldP spid="55300" grpId="0" autoUpdateAnimBg="0"/>
      <p:bldP spid="55301" grpId="0" autoUpdateAnimBg="0"/>
      <p:bldP spid="55302" grpId="0" autoUpdateAnimBg="0"/>
      <p:bldP spid="55303" grpId="0" autoUpdateAnimBg="0"/>
      <p:bldP spid="55304" grpId="0" autoUpdateAnimBg="0"/>
      <p:bldP spid="55305" grpId="0" autoUpdateAnimBg="0"/>
      <p:bldP spid="55306" grpId="0" autoUpdateAnimBg="0"/>
      <p:bldP spid="55307" grpId="0" autoUpdateAnimBg="0"/>
      <p:bldP spid="55308" grpId="0" autoUpdateAnimBg="0"/>
      <p:bldP spid="55309" grpId="0" autoUpdateAnimBg="0"/>
      <p:bldP spid="5531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206</TotalTime>
  <Words>954</Words>
  <Application>Microsoft Office PowerPoint</Application>
  <PresentationFormat>On-screen Show (4:3)</PresentationFormat>
  <Paragraphs>318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El Modo Subjuntivo </vt:lpstr>
      <vt:lpstr>Los Modos Verbales:</vt:lpstr>
      <vt:lpstr>El Indicativo (Indicative) </vt:lpstr>
      <vt:lpstr>El Subjuntivo (Subjunctive)</vt:lpstr>
      <vt:lpstr>Slide 5</vt:lpstr>
      <vt:lpstr>¿Cómo se forma el subjunctivo?</vt:lpstr>
      <vt:lpstr>Las terminaciones</vt:lpstr>
      <vt:lpstr>Slide 8</vt:lpstr>
      <vt:lpstr>Slide 9</vt:lpstr>
      <vt:lpstr>Oraciones con el subjuntivo…</vt:lpstr>
      <vt:lpstr>Por ejemplo…</vt:lpstr>
      <vt:lpstr>Complete the following paragraph with the appropriate forms of the subjunctive.  Then underline all main clauses and circle the subordinate clauses.</vt:lpstr>
      <vt:lpstr>Impersonal Expressions</vt:lpstr>
      <vt:lpstr>Slide 14</vt:lpstr>
      <vt:lpstr>¿el subjuntivo o el indicativo?</vt:lpstr>
      <vt:lpstr>Stem Changers in the Subjunctive</vt:lpstr>
      <vt:lpstr>Slide 17</vt:lpstr>
      <vt:lpstr>-ir stem changers</vt:lpstr>
      <vt:lpstr>You’re in the gym and the trainer recommends that you do various things.  Read what the trainer says, and choose the appropriate verb to complete the phrases in the subjunctive.</vt:lpstr>
      <vt:lpstr>Make a list of good advice in order to have the healthiest lifestyle.</vt:lpstr>
    </vt:vector>
  </TitlesOfParts>
  <Company>ALSD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Modo Subjuntivo </dc:title>
  <dc:creator>Kim.Pearson</dc:creator>
  <cp:lastModifiedBy>Kim.Pearson</cp:lastModifiedBy>
  <cp:revision>27</cp:revision>
  <dcterms:created xsi:type="dcterms:W3CDTF">2009-05-01T17:20:06Z</dcterms:created>
  <dcterms:modified xsi:type="dcterms:W3CDTF">2010-05-14T14:06:21Z</dcterms:modified>
</cp:coreProperties>
</file>